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716866a22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716866a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716866a22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716866a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716866a22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716866a2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716866a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716866a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716866a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716866a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pay gap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>
                <a:latin typeface="Arial"/>
                <a:ea typeface="Arial"/>
                <a:cs typeface="Arial"/>
                <a:sym typeface="Arial"/>
              </a:rPr>
              <a:t>and the influence of education level on it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4294967295" type="body"/>
          </p:nvPr>
        </p:nvSpPr>
        <p:spPr>
          <a:xfrm>
            <a:off x="318475" y="1382950"/>
            <a:ext cx="8548200" cy="31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chemeClr val="lt1"/>
                </a:highlight>
              </a:rPr>
              <a:t>Conclusions</a:t>
            </a:r>
            <a:r>
              <a:rPr b="1" lang="en" sz="3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Females receive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higher salary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on 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positions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Warehouse Associate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Females receive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lower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than average salary on positions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Driver and Software Engineer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Males receive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than average salary on positions 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Driver, Marketing Associate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Males receive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lower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than average salary on positions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Scientist and Warehouse Associate.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From all positions,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Females receive 4.48% less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then Males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-14516" r="29626" t="0"/>
          <a:stretch/>
        </p:blipFill>
        <p:spPr>
          <a:xfrm>
            <a:off x="5050725" y="0"/>
            <a:ext cx="5083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937478" y="152359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</a:t>
            </a:r>
            <a:r>
              <a:rPr lang="en">
                <a:solidFill>
                  <a:schemeClr val="dk1"/>
                </a:solidFill>
              </a:rPr>
              <a:t>age</a:t>
            </a:r>
            <a:r>
              <a:rPr lang="en"/>
              <a:t> affect salary for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females and males</a:t>
            </a:r>
            <a:r>
              <a:rPr lang="en"/>
              <a:t>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 title="Діагра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2850"/>
            <a:ext cx="4755774" cy="2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4294967295" type="body"/>
          </p:nvPr>
        </p:nvSpPr>
        <p:spPr>
          <a:xfrm>
            <a:off x="318475" y="1382950"/>
            <a:ext cx="8548200" cy="31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chemeClr val="lt1"/>
                </a:highlight>
              </a:rPr>
              <a:t>Conclusions.</a:t>
            </a: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At the age of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18-20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men's salaries lead by a large margin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(till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19.2%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At the age of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22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women earn more than men </a:t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(up to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12.29%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Also, the salary of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women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is more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attractive 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at the age of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45.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But from the age of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48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(and especially at the age of 52) 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men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have the most attractive salaries 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(up to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20.75%</a:t>
            </a: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difference)</a:t>
            </a:r>
            <a:endParaRPr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-14516" r="29626" t="0"/>
          <a:stretch/>
        </p:blipFill>
        <p:spPr>
          <a:xfrm>
            <a:off x="5050725" y="0"/>
            <a:ext cx="5083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Suggestions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300"/>
              <a:t>College graduated woman should be supported.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300"/>
              <a:t>The women on the positions “Driver” and “Software </a:t>
            </a:r>
            <a:r>
              <a:rPr b="0" lang="en" sz="2300"/>
              <a:t>engineer” should</a:t>
            </a:r>
            <a:r>
              <a:rPr b="0" lang="en" sz="2300"/>
              <a:t> be promoted faster to erase </a:t>
            </a:r>
            <a:r>
              <a:rPr b="0" lang="en" sz="2300"/>
              <a:t>salary</a:t>
            </a:r>
            <a:r>
              <a:rPr b="0" lang="en" sz="2300"/>
              <a:t> gap between man and </a:t>
            </a:r>
            <a:r>
              <a:rPr b="0" lang="en" sz="2300"/>
              <a:t>women on that position.</a:t>
            </a:r>
            <a:r>
              <a:rPr b="0" lang="en" sz="2300"/>
              <a:t> 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Suggestions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Since the period during which women earn more than men is very small (ages 22-24 and 43-47), we propose to introduce additional subsidy programs for young women (from 18 to 22 years). We also offer support programs for women over 48 years old.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Gender disparities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Gender inequality remains a significant global issue. To address this challenge, we, a group of data analysts, gather together to help identify, understand, and propose data-driven solutions to close the gender gap across various dimensions, such as education, employment, pay, and representation. 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 objective is to use data analytics to reveal insights and provide actionable recommendations to reduce gender disparities.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900" y="14801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en">
                <a:solidFill>
                  <a:schemeClr val="dk2"/>
                </a:solidFill>
              </a:rPr>
              <a:t>Synopsis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1205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research is based 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Glassdoor's platform. Our primary focus is to investigate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potential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disparities in salary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between male and female employees in the Netherlands. Additionally, we intend to explore the influence of key factors, such as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educational attainment and age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on these potential wage discrepancies.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research encompasses a substantial sample size, consisting of 1,000 job vacancies.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5" name="Google Shape;95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>
                <a:solidFill>
                  <a:schemeClr val="dk2"/>
                </a:solidFill>
              </a:rPr>
              <a:t>Questions: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What is the impact of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educational level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on average salary per year (base pay+bonus) for females and males?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How does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average salary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per year (base pay+bonus) differ between females and males in the same positions?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Does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affect salary for females and males?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SUMMARY </a:t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highlight>
                  <a:schemeClr val="dk1"/>
                </a:highlight>
              </a:rPr>
              <a:t>Female average salary per year is 8.1% less than male</a:t>
            </a:r>
            <a:endParaRPr sz="4000">
              <a:highlight>
                <a:schemeClr val="dk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is the impact of </a:t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educational level</a:t>
            </a:r>
            <a:r>
              <a:rPr lang="en" sz="4000"/>
              <a:t> on </a:t>
            </a:r>
            <a:r>
              <a:rPr lang="en" sz="4000">
                <a:solidFill>
                  <a:schemeClr val="dk1"/>
                </a:solidFill>
              </a:rPr>
              <a:t>average salary</a:t>
            </a:r>
            <a:r>
              <a:rPr lang="en" sz="4000"/>
              <a:t> per year </a:t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(base pay+bonus) </a:t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highlight>
                  <a:schemeClr val="dk1"/>
                </a:highlight>
              </a:rPr>
              <a:t>for females and males</a:t>
            </a:r>
            <a:r>
              <a:rPr lang="en" sz="4000"/>
              <a:t>?</a:t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10" name="Google Shape;11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1" name="Google Shape;111;p1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Note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We’ve analyzed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College,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 School.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Masters and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PhD levels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most underrated female </a:t>
            </a:r>
            <a:r>
              <a:rPr lang="en"/>
              <a:t>college graduates</a:t>
            </a:r>
            <a:r>
              <a:rPr b="0" lang="en" sz="2400">
                <a:solidFill>
                  <a:schemeClr val="dk2"/>
                </a:solidFill>
              </a:rPr>
              <a:t>. Here the salary gap is </a:t>
            </a:r>
            <a:r>
              <a:rPr lang="en"/>
              <a:t>11.23% 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8" name="Google Shape;118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3625"/>
            <a:ext cx="4572000" cy="282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does </a:t>
            </a:r>
            <a:r>
              <a:rPr lang="en" sz="4000">
                <a:solidFill>
                  <a:schemeClr val="dk1"/>
                </a:solidFill>
              </a:rPr>
              <a:t>average salary</a:t>
            </a:r>
            <a:r>
              <a:rPr lang="en" sz="4000"/>
              <a:t> per year (base pay+bonus) </a:t>
            </a:r>
            <a:r>
              <a:rPr lang="en" sz="4000">
                <a:highlight>
                  <a:schemeClr val="dk1"/>
                </a:highlight>
              </a:rPr>
              <a:t>differ between females and males</a:t>
            </a:r>
            <a:r>
              <a:rPr lang="en" sz="4000"/>
              <a:t> in the same positions? </a:t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4" name="Google Shape;124;p20"/>
          <p:cNvGrpSpPr/>
          <p:nvPr/>
        </p:nvGrpSpPr>
        <p:grpSpPr>
          <a:xfrm>
            <a:off x="6781388" y="2616429"/>
            <a:ext cx="2212050" cy="2537076"/>
            <a:chOff x="6803275" y="395363"/>
            <a:chExt cx="2212050" cy="2537076"/>
          </a:xfrm>
        </p:grpSpPr>
        <p:pic>
          <p:nvPicPr>
            <p:cNvPr id="125" name="Google Shape;1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6" name="Google Shape;126;p2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Note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We’ve analyzed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College,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 School.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Masters and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PhD levels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75" y="76200"/>
            <a:ext cx="807186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